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6"/>
  </p:notesMasterIdLst>
  <p:handoutMasterIdLst>
    <p:handoutMasterId r:id="rId37"/>
  </p:handoutMasterIdLst>
  <p:sldIdLst>
    <p:sldId id="278" r:id="rId5"/>
    <p:sldId id="371" r:id="rId6"/>
    <p:sldId id="402" r:id="rId7"/>
    <p:sldId id="393" r:id="rId8"/>
    <p:sldId id="415" r:id="rId9"/>
    <p:sldId id="416" r:id="rId10"/>
    <p:sldId id="417" r:id="rId11"/>
    <p:sldId id="418" r:id="rId12"/>
    <p:sldId id="394" r:id="rId13"/>
    <p:sldId id="391" r:id="rId14"/>
    <p:sldId id="426" r:id="rId15"/>
    <p:sldId id="420" r:id="rId16"/>
    <p:sldId id="423" r:id="rId17"/>
    <p:sldId id="424" r:id="rId18"/>
    <p:sldId id="405" r:id="rId19"/>
    <p:sldId id="408" r:id="rId20"/>
    <p:sldId id="427" r:id="rId21"/>
    <p:sldId id="428" r:id="rId22"/>
    <p:sldId id="433" r:id="rId23"/>
    <p:sldId id="395" r:id="rId24"/>
    <p:sldId id="429" r:id="rId25"/>
    <p:sldId id="390" r:id="rId26"/>
    <p:sldId id="414" r:id="rId27"/>
    <p:sldId id="392" r:id="rId28"/>
    <p:sldId id="396" r:id="rId29"/>
    <p:sldId id="383" r:id="rId30"/>
    <p:sldId id="431" r:id="rId31"/>
    <p:sldId id="432" r:id="rId32"/>
    <p:sldId id="397" r:id="rId33"/>
    <p:sldId id="386" r:id="rId34"/>
    <p:sldId id="430" r:id="rId35"/>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94664"/>
  </p:normalViewPr>
  <p:slideViewPr>
    <p:cSldViewPr snapToGrid="0">
      <p:cViewPr varScale="1">
        <p:scale>
          <a:sx n="150" d="100"/>
          <a:sy n="150" d="100"/>
        </p:scale>
        <p:origin x="34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20/09/2021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9/20/2021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25</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29</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31</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2" Type="http://schemas.openxmlformats.org/officeDocument/2006/relationships/hyperlink" Target="https://www.buas.nl/documents/floorplans-campu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spTree>
    <p:extLst>
      <p:ext uri="{BB962C8B-B14F-4D97-AF65-F5344CB8AC3E}">
        <p14:creationId xmlns:p14="http://schemas.microsoft.com/office/powerpoint/2010/main" val="12472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11</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a:t>
            </a:r>
            <a:r>
              <a:rPr lang="en-NL" dirty="0"/>
              <a: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
        <p:nvSpPr>
          <p:cNvPr id="5" name="TextBox 4">
            <a:extLst>
              <a:ext uri="{FF2B5EF4-FFF2-40B4-BE49-F238E27FC236}">
                <a16:creationId xmlns:a16="http://schemas.microsoft.com/office/drawing/2014/main" id="{07111059-DF66-4C6C-B592-15066A2B025B}"/>
              </a:ext>
            </a:extLst>
          </p:cNvPr>
          <p:cNvSpPr txBox="1"/>
          <p:nvPr/>
        </p:nvSpPr>
        <p:spPr>
          <a:xfrm>
            <a:off x="1169987" y="2273300"/>
            <a:ext cx="2225676" cy="1974850"/>
          </a:xfrm>
          <a:prstGeom prst="rect">
            <a:avLst/>
          </a:prstGeom>
        </p:spPr>
        <p:txBody>
          <a:bodyPr vert="horz" wrap="square" lIns="0" tIns="0" rIns="0" bIns="0" rtlCol="0">
            <a:noAutofit/>
          </a:bodyPr>
          <a:lstStyle/>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GB" sz="1200" dirty="0"/>
          </a:p>
        </p:txBody>
      </p:sp>
    </p:spTree>
    <p:extLst>
      <p:ext uri="{BB962C8B-B14F-4D97-AF65-F5344CB8AC3E}">
        <p14:creationId xmlns:p14="http://schemas.microsoft.com/office/powerpoint/2010/main" val="19740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916762"/>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
        <p:nvSpPr>
          <p:cNvPr id="8" name="Text Placeholder 2">
            <a:extLst>
              <a:ext uri="{FF2B5EF4-FFF2-40B4-BE49-F238E27FC236}">
                <a16:creationId xmlns:a16="http://schemas.microsoft.com/office/drawing/2014/main" id="{09D94DD5-C3C3-48EF-8B95-55D105C47E93}"/>
              </a:ext>
            </a:extLst>
          </p:cNvPr>
          <p:cNvSpPr txBox="1">
            <a:spLocks/>
          </p:cNvSpPr>
          <p:nvPr/>
        </p:nvSpPr>
        <p:spPr>
          <a:xfrm>
            <a:off x="1169987" y="4136211"/>
            <a:ext cx="7002462" cy="57682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1200" dirty="0">
                <a:solidFill>
                  <a:schemeClr val="accent1"/>
                </a:solidFill>
              </a:rPr>
              <a:t>The next step is creating a so called aggregate variable which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number per person.</a:t>
            </a:r>
            <a:endParaRPr lang="en-US" sz="1200" dirty="0">
              <a:solidFill>
                <a:schemeClr val="accent1"/>
              </a:solidFill>
            </a:endParaRPr>
          </a:p>
        </p:txBody>
      </p:sp>
    </p:spTree>
    <p:extLst>
      <p:ext uri="{BB962C8B-B14F-4D97-AF65-F5344CB8AC3E}">
        <p14:creationId xmlns:p14="http://schemas.microsoft.com/office/powerpoint/2010/main" val="1496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N = 44).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3600" dirty="0"/>
              <a:t>Cool, but what about non-objects?</a:t>
            </a:r>
            <a:endParaRPr lang="en-US" sz="36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sz="2000" dirty="0"/>
              <a:t>Everything we don’t classify as an object is essentially a phenomenon.</a:t>
            </a:r>
          </a:p>
          <a:p>
            <a:pPr marL="0" indent="0">
              <a:buNone/>
            </a:pPr>
            <a:endParaRPr lang="en-NL" sz="2000" dirty="0"/>
          </a:p>
          <a:p>
            <a:pPr marL="0" indent="0">
              <a:buNone/>
            </a:pPr>
            <a:r>
              <a:rPr lang="en-NL" sz="2000" dirty="0"/>
              <a:t>It’s essentially something objects do which can be observed somehow: like a verb.</a:t>
            </a:r>
          </a:p>
          <a:p>
            <a:pPr marL="0" indent="0">
              <a:buNone/>
            </a:pPr>
            <a:endParaRPr lang="en-NL" sz="2000" dirty="0"/>
          </a:p>
          <a:p>
            <a:pPr marL="0" indent="0">
              <a:buNone/>
            </a:pPr>
            <a:r>
              <a:rPr lang="en-NL" sz="2000" dirty="0"/>
              <a:t>Cambridge dictionary:</a:t>
            </a:r>
          </a:p>
          <a:p>
            <a:pPr marL="0" indent="0">
              <a:buNone/>
            </a:pPr>
            <a:r>
              <a:rPr lang="en-NL" sz="2000" dirty="0"/>
              <a:t>S</a:t>
            </a:r>
            <a:r>
              <a:rPr lang="en-GB" sz="2000" dirty="0" err="1"/>
              <a:t>omething</a:t>
            </a:r>
            <a:r>
              <a:rPr lang="en-GB" sz="2000" dirty="0"/>
              <a:t> that exists and can be seen, felt, tasted, etc., especially something unusual or interesting</a:t>
            </a:r>
            <a:endParaRPr lang="en-NL" sz="2000" dirty="0"/>
          </a:p>
          <a:p>
            <a:pPr marL="0" indent="0">
              <a:buNone/>
            </a:pPr>
            <a:endParaRPr lang="en-GB" sz="2000" dirty="0"/>
          </a:p>
        </p:txBody>
      </p:sp>
    </p:spTree>
    <p:extLst>
      <p:ext uri="{BB962C8B-B14F-4D97-AF65-F5344CB8AC3E}">
        <p14:creationId xmlns:p14="http://schemas.microsoft.com/office/powerpoint/2010/main" val="8372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631111" cy="827872"/>
          </a:xfrm>
        </p:spPr>
        <p:txBody>
          <a:bodyPr/>
          <a:lstStyle/>
          <a:p>
            <a:r>
              <a:rPr lang="en-US" dirty="0"/>
              <a:t>Intro</a:t>
            </a:r>
            <a:r>
              <a:rPr lang="en-NL" dirty="0"/>
              <a:t> Lecturers: Bram Heijligers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4985542" y="918389"/>
            <a:ext cx="4158458" cy="2239249"/>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a:t>
            </a:r>
            <a:r>
              <a:rPr lang="en-NL" sz="1200" dirty="0" err="1">
                <a:solidFill>
                  <a:schemeClr val="accent1"/>
                </a:solidFill>
              </a:rPr>
              <a:t>BUas</a:t>
            </a:r>
            <a:endParaRPr lang="en-NL" sz="1200" dirty="0">
              <a:solidFill>
                <a:schemeClr val="accent1"/>
              </a:solidFill>
            </a:endParaRPr>
          </a:p>
          <a:p>
            <a:pPr marL="228600" indent="-228600">
              <a:buFont typeface="+mj-lt"/>
              <a:buAutoNum type="arabicPeriod"/>
            </a:pPr>
            <a:r>
              <a:rPr lang="en-NL" sz="1200" dirty="0">
                <a:solidFill>
                  <a:schemeClr val="accent1"/>
                </a:solidFill>
              </a:rPr>
              <a:t>Game Designer at &amp;</a:t>
            </a:r>
            <a:r>
              <a:rPr lang="en-NL" sz="1200" dirty="0" err="1">
                <a:solidFill>
                  <a:schemeClr val="accent1"/>
                </a:solidFill>
              </a:rPr>
              <a:t>ranj</a:t>
            </a:r>
            <a:r>
              <a:rPr lang="en-NL" sz="1200" dirty="0">
                <a:solidFill>
                  <a:schemeClr val="accent1"/>
                </a:solidFill>
              </a:rPr>
              <a:t>. 2017 - 2018</a:t>
            </a:r>
          </a:p>
          <a:p>
            <a:pPr marL="228600" indent="-228600">
              <a:buFont typeface="+mj-lt"/>
              <a:buAutoNum type="arabicPeriod"/>
            </a:pPr>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r>
              <a:rPr lang="en-NL" sz="1200" dirty="0">
                <a:solidFill>
                  <a:schemeClr val="accent1"/>
                </a:solidFill>
              </a:rPr>
              <a:t> (</a:t>
            </a:r>
            <a:r>
              <a:rPr lang="en-NL" sz="1200" dirty="0" err="1">
                <a:solidFill>
                  <a:schemeClr val="accent1"/>
                </a:solidFill>
              </a:rPr>
              <a:t>TiU</a:t>
            </a:r>
            <a:r>
              <a:rPr lang="en-NL" sz="1200" dirty="0">
                <a:solidFill>
                  <a:schemeClr val="accent1"/>
                </a:solidFill>
              </a:rPr>
              <a:t>) + working at </a:t>
            </a:r>
            <a:r>
              <a:rPr lang="en-NL" sz="1200" dirty="0" err="1">
                <a:solidFill>
                  <a:schemeClr val="accent1"/>
                </a:solidFill>
              </a:rPr>
              <a:t>MindLabs</a:t>
            </a:r>
            <a:endParaRPr lang="en-GB" sz="1200" dirty="0">
              <a:solidFill>
                <a:schemeClr val="accent1"/>
              </a:solidFill>
            </a:endParaRPr>
          </a:p>
          <a:p>
            <a:pPr marL="228600" indent="-228600">
              <a:buFont typeface="+mj-lt"/>
              <a:buAutoNum type="arabicPeriod"/>
            </a:pPr>
            <a:r>
              <a:rPr lang="en-NL" sz="1200" dirty="0">
                <a:solidFill>
                  <a:schemeClr val="accent1"/>
                </a:solidFill>
              </a:rPr>
              <a:t>Managing Covid-19 contract tracing operations; using DS, at the GGD, 2020 - 2021</a:t>
            </a:r>
          </a:p>
          <a:p>
            <a:pPr marL="228600" indent="-228600">
              <a:buFont typeface="+mj-lt"/>
              <a:buAutoNum type="arabicPeriod"/>
            </a:pPr>
            <a:r>
              <a:rPr lang="en-NL" sz="1200" dirty="0">
                <a:solidFill>
                  <a:schemeClr val="accent1"/>
                </a:solidFill>
              </a:rPr>
              <a:t>Lecturer DS &amp; PhD-candidate [Neuro-cognitive research into team games], 2021 - </a:t>
            </a:r>
            <a:r>
              <a:rPr lang="en-NL" sz="1200" dirty="0" err="1">
                <a:solidFill>
                  <a:schemeClr val="accent1"/>
                </a:solidFill>
              </a:rPr>
              <a:t>Ungoing</a:t>
            </a:r>
            <a:r>
              <a:rPr lang="en-NL" sz="1200" dirty="0">
                <a:solidFill>
                  <a:schemeClr val="accent1"/>
                </a:solidFill>
              </a:rPr>
              <a:t>; </a:t>
            </a:r>
            <a:r>
              <a:rPr lang="en-NL" sz="1200" dirty="0" err="1">
                <a:solidFill>
                  <a:schemeClr val="accent1"/>
                </a:solidFill>
              </a:rPr>
              <a:t>TiU</a:t>
            </a:r>
            <a:endParaRPr lang="en-NL" sz="1200" dirty="0">
              <a:solidFill>
                <a:schemeClr val="accent1"/>
              </a:solidFill>
            </a:endParaRPr>
          </a:p>
          <a:p>
            <a:pPr marL="228600" indent="-228600">
              <a:buFont typeface="+mj-lt"/>
              <a:buAutoNum type="arabicPeriod"/>
            </a:pPr>
            <a:endParaRPr lang="en-NL" sz="1200" dirty="0">
              <a:solidFill>
                <a:schemeClr val="accent1"/>
              </a:solidFill>
            </a:endParaRPr>
          </a:p>
          <a:p>
            <a:pPr marL="228600" indent="-228600">
              <a:buFont typeface="Arial" panose="020B0604020202020204" pitchFamily="34" charset="0"/>
              <a:buAutoNum type="arabicPeriod"/>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05309" y="301159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E55D4FF7-4288-46B0-8DE9-8DE2FABDC73C}"/>
              </a:ext>
            </a:extLst>
          </p:cNvPr>
          <p:cNvSpPr txBox="1">
            <a:spLocks/>
          </p:cNvSpPr>
          <p:nvPr/>
        </p:nvSpPr>
        <p:spPr>
          <a:xfrm>
            <a:off x="4985542" y="3011590"/>
            <a:ext cx="4018757" cy="1684546"/>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C</a:t>
            </a:r>
            <a:r>
              <a:rPr lang="en-NL" sz="1200" dirty="0" err="1">
                <a:solidFill>
                  <a:schemeClr val="accent1"/>
                </a:solidFill>
              </a:rPr>
              <a:t>ooking</a:t>
            </a:r>
            <a:r>
              <a:rPr lang="en-NL" sz="1200" dirty="0">
                <a:solidFill>
                  <a:schemeClr val="accent1"/>
                </a:solidFill>
              </a:rPr>
              <a:t>, baking, brewing (just started)</a:t>
            </a:r>
          </a:p>
          <a:p>
            <a:r>
              <a:rPr lang="en-NL" sz="1200" dirty="0">
                <a:solidFill>
                  <a:schemeClr val="accent1"/>
                </a:solidFill>
              </a:rPr>
              <a:t>Drinking, eating, socializing</a:t>
            </a:r>
          </a:p>
          <a:p>
            <a:r>
              <a:rPr lang="en-NL" sz="1200" dirty="0">
                <a:solidFill>
                  <a:schemeClr val="accent1"/>
                </a:solidFill>
              </a:rPr>
              <a:t>Walking &amp; hiking</a:t>
            </a:r>
          </a:p>
          <a:p>
            <a:r>
              <a:rPr lang="en-NL" sz="1200" dirty="0">
                <a:solidFill>
                  <a:schemeClr val="accent1"/>
                </a:solidFill>
              </a:rPr>
              <a:t>Reading &amp; writing</a:t>
            </a:r>
          </a:p>
          <a:p>
            <a:r>
              <a:rPr lang="en-NL" sz="1200" dirty="0">
                <a:solidFill>
                  <a:schemeClr val="accent1"/>
                </a:solidFill>
              </a:rPr>
              <a:t>Playing, developing &amp; researching games</a:t>
            </a:r>
          </a:p>
          <a:p>
            <a:r>
              <a:rPr lang="en-NL" sz="1200" dirty="0">
                <a:solidFill>
                  <a:schemeClr val="accent1"/>
                </a:solidFill>
              </a:rPr>
              <a:t>Running, fitness, </a:t>
            </a:r>
            <a:r>
              <a:rPr lang="en-NL" sz="1200">
                <a:solidFill>
                  <a:schemeClr val="accent1"/>
                </a:solidFill>
              </a:rPr>
              <a:t>tennis, meditation</a:t>
            </a:r>
            <a:endParaRPr lang="en-NL" sz="1200" dirty="0">
              <a:solidFill>
                <a:schemeClr val="accent1"/>
              </a:solidFill>
            </a:endParaRPr>
          </a:p>
          <a:p>
            <a:endParaRPr lang="en-NL" sz="1200" dirty="0">
              <a:solidFill>
                <a:schemeClr val="accent1"/>
              </a:solidFill>
            </a:endParaRPr>
          </a:p>
          <a:p>
            <a:endParaRPr lang="en-US" sz="1200" dirty="0"/>
          </a:p>
        </p:txBody>
      </p:sp>
    </p:spTree>
    <p:extLst>
      <p:ext uri="{BB962C8B-B14F-4D97-AF65-F5344CB8AC3E}">
        <p14:creationId xmlns:p14="http://schemas.microsoft.com/office/powerpoint/2010/main" val="3494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a:xfrm>
            <a:off x="1169988" y="1077746"/>
            <a:ext cx="3725862" cy="3437994"/>
          </a:xfrm>
        </p:spPr>
        <p:txBody>
          <a:bodyPr/>
          <a:lstStyle/>
          <a:p>
            <a:pPr marL="0" indent="0">
              <a:buNone/>
            </a:pPr>
            <a:r>
              <a:rPr lang="en-NL" dirty="0"/>
              <a:t>People interacting?</a:t>
            </a:r>
          </a:p>
          <a:p>
            <a:pPr marL="0" indent="0">
              <a:buNone/>
            </a:pPr>
            <a:r>
              <a:rPr lang="en-NL" dirty="0"/>
              <a:t>Teamwork?</a:t>
            </a:r>
          </a:p>
          <a:p>
            <a:pPr marL="0" indent="0">
              <a:buNone/>
            </a:pPr>
            <a:r>
              <a:rPr lang="en-NL" dirty="0"/>
              <a:t>Particles interacting?</a:t>
            </a:r>
          </a:p>
          <a:p>
            <a:pPr marL="0" indent="0">
              <a:buNone/>
            </a:pPr>
            <a:r>
              <a:rPr lang="en-NL" dirty="0"/>
              <a:t>Some sort of unexpected effect?</a:t>
            </a:r>
          </a:p>
          <a:p>
            <a:pPr marL="0" indent="0">
              <a:buNone/>
            </a:pPr>
            <a:r>
              <a:rPr lang="en-NL" dirty="0"/>
              <a:t>Glaciers melting?</a:t>
            </a:r>
          </a:p>
          <a:p>
            <a:pPr marL="0" indent="0">
              <a:buNone/>
            </a:pPr>
            <a:r>
              <a:rPr lang="en-NL" dirty="0"/>
              <a:t>Social change: e.g. forms of inequality?</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NL" sz="1600" dirty="0">
                <a:solidFill>
                  <a:schemeClr val="accent1"/>
                </a:solidFill>
              </a:rPr>
              <a:t>Like the weather?</a:t>
            </a:r>
          </a:p>
          <a:p>
            <a:pPr marL="0" indent="0">
              <a:buNone/>
            </a:pPr>
            <a:endParaRPr lang="en-NL" sz="1200" dirty="0">
              <a:solidFill>
                <a:schemeClr val="accent1"/>
              </a:solidFill>
            </a:endParaRPr>
          </a:p>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134973" lvl="1" indent="0">
              <a:buNone/>
            </a:pPr>
            <a:r>
              <a:rPr lang="en-NL" sz="1200" dirty="0">
                <a:solidFill>
                  <a:schemeClr val="accent1"/>
                </a:solidFill>
              </a:rPr>
              <a:t>On a small scale weather is difficult to predict.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52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r>
              <a:rPr lang="en-NL" sz="1200" dirty="0">
                <a:solidFill>
                  <a:schemeClr val="accent1"/>
                </a:solidFill>
              </a:rPr>
              <a:t>But, a model is always reductionistic: a simplified version of reality!</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23</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do all this?</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5580063" cy="3437994"/>
          </a:xfrm>
        </p:spPr>
        <p:txBody>
          <a:bodyPr/>
          <a:lstStyle/>
          <a:p>
            <a:pPr marL="0" indent="0">
              <a:buNone/>
            </a:pPr>
            <a:r>
              <a:rPr lang="en-NL" sz="2000" dirty="0">
                <a:solidFill>
                  <a:schemeClr val="accent1"/>
                </a:solidFill>
              </a:rPr>
              <a:t>We’ll get into that next self-study day, it’s better to consume and apply knowledge in small chunks.</a:t>
            </a:r>
          </a:p>
          <a:p>
            <a:pPr marL="0" indent="0">
              <a:buNone/>
            </a:pPr>
            <a:endParaRPr lang="en-NL" sz="2000" dirty="0">
              <a:solidFill>
                <a:schemeClr val="accent1"/>
              </a:solidFill>
            </a:endParaRPr>
          </a:p>
          <a:p>
            <a:pPr marL="0" indent="0">
              <a:buNone/>
            </a:pPr>
            <a:r>
              <a:rPr lang="en-NL" sz="2000" dirty="0">
                <a:solidFill>
                  <a:schemeClr val="accent1"/>
                </a:solidFill>
              </a:rPr>
              <a:t>Now let’s look at the course approach and structure!</a:t>
            </a:r>
          </a:p>
          <a:p>
            <a:pPr marL="0" indent="0">
              <a:buNone/>
            </a:pPr>
            <a:endParaRPr lang="en-NL" sz="2000" dirty="0">
              <a:solidFill>
                <a:schemeClr val="accent1"/>
              </a:solidFill>
            </a:endParaRPr>
          </a:p>
          <a:p>
            <a:pPr marL="0" indent="0">
              <a:buNone/>
            </a:pPr>
            <a:r>
              <a:rPr lang="en-NL" sz="2000" dirty="0">
                <a:solidFill>
                  <a:schemeClr val="accent1"/>
                </a:solidFill>
              </a:rPr>
              <a:t>Then we’ll have some hands-on work: how to use a statistical programming language called R.</a:t>
            </a:r>
          </a:p>
          <a:p>
            <a:pPr marL="0" indent="0">
              <a:buNone/>
            </a:pPr>
            <a:r>
              <a:rPr lang="en-NL" sz="2000" dirty="0">
                <a:solidFill>
                  <a:schemeClr val="accent1"/>
                </a:solidFill>
              </a:rPr>
              <a:t>Using a program aptly named: R-studio.</a:t>
            </a:r>
            <a:endParaRPr lang="en-US" sz="20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24</a:t>
            </a:fld>
            <a:endParaRPr lang="en-GB"/>
          </a:p>
        </p:txBody>
      </p:sp>
    </p:spTree>
    <p:extLst>
      <p:ext uri="{BB962C8B-B14F-4D97-AF65-F5344CB8AC3E}">
        <p14:creationId xmlns:p14="http://schemas.microsoft.com/office/powerpoint/2010/main" val="41643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25</a:t>
            </a:fld>
            <a:endParaRPr lang="en-GB"/>
          </a:p>
        </p:txBody>
      </p:sp>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3"/>
          <a:stretch>
            <a:fillRect/>
          </a:stretch>
        </p:blipFill>
        <p:spPr>
          <a:xfrm>
            <a:off x="1218104" y="1142356"/>
            <a:ext cx="3019816" cy="2445394"/>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4"/>
          <a:stretch>
            <a:fillRect/>
          </a:stretch>
        </p:blipFill>
        <p:spPr>
          <a:xfrm>
            <a:off x="5055063" y="1993805"/>
            <a:ext cx="3312849" cy="2445394"/>
          </a:xfrm>
          <a:prstGeom prst="rect">
            <a:avLst/>
          </a:prstGeom>
        </p:spPr>
      </p:pic>
    </p:spTree>
    <p:extLst>
      <p:ext uri="{BB962C8B-B14F-4D97-AF65-F5344CB8AC3E}">
        <p14:creationId xmlns:p14="http://schemas.microsoft.com/office/powerpoint/2010/main" val="295866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 in Hn0.015.</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
        <p:nvSpPr>
          <p:cNvPr id="5" name="TextBox 4">
            <a:extLst>
              <a:ext uri="{FF2B5EF4-FFF2-40B4-BE49-F238E27FC236}">
                <a16:creationId xmlns:a16="http://schemas.microsoft.com/office/drawing/2014/main" id="{482FD9C6-A36D-492F-96D7-175C25980F16}"/>
              </a:ext>
            </a:extLst>
          </p:cNvPr>
          <p:cNvSpPr txBox="1"/>
          <p:nvPr/>
        </p:nvSpPr>
        <p:spPr>
          <a:xfrm>
            <a:off x="7124700" y="2654300"/>
            <a:ext cx="1644650" cy="1612900"/>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vert="horz" wrap="square" lIns="0" tIns="0" rIns="0" bIns="0" rtlCol="0">
            <a:noAutofit/>
          </a:bodyPr>
          <a:lstStyle/>
          <a:p>
            <a:pPr algn="l"/>
            <a:r>
              <a:rPr lang="en-NL" sz="2400" dirty="0">
                <a:hlinkClick r:id="rId2"/>
              </a:rPr>
              <a:t>Click here for a map of the B</a:t>
            </a:r>
            <a:r>
              <a:rPr lang="en-US" sz="2400" dirty="0">
                <a:hlinkClick r:id="rId2"/>
              </a:rPr>
              <a:t>u</a:t>
            </a:r>
            <a:r>
              <a:rPr lang="en-NL" sz="2400" dirty="0">
                <a:hlinkClick r:id="rId2"/>
              </a:rPr>
              <a:t>as Campus!</a:t>
            </a:r>
            <a:endParaRPr lang="en-GB" sz="2400" dirty="0"/>
          </a:p>
        </p:txBody>
      </p:sp>
    </p:spTree>
    <p:extLst>
      <p:ext uri="{BB962C8B-B14F-4D97-AF65-F5344CB8AC3E}">
        <p14:creationId xmlns:p14="http://schemas.microsoft.com/office/powerpoint/2010/main" val="1299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exercises: </a:t>
            </a:r>
            <a:r>
              <a:rPr lang="en-NL" sz="1600" b="1" dirty="0"/>
              <a:t>Swirl! </a:t>
            </a:r>
          </a:p>
          <a:p>
            <a:pPr marL="342900" indent="-342900">
              <a:buAutoNum type="arabicPeriod"/>
            </a:pPr>
            <a:r>
              <a:rPr lang="en-NL" sz="1600" dirty="0"/>
              <a:t>Mock-assessment </a:t>
            </a:r>
            <a:endParaRPr lang="en-NL" sz="1600" u="sng" dirty="0"/>
          </a:p>
          <a:p>
            <a:pPr marL="0" indent="0">
              <a:buNone/>
            </a:pPr>
            <a:endParaRPr lang="en-NL" sz="1600" b="1" dirty="0"/>
          </a:p>
          <a:p>
            <a:pPr marL="0" indent="0">
              <a:buNone/>
            </a:pPr>
            <a:r>
              <a:rPr lang="en-NL" sz="1600" b="1" dirty="0"/>
              <a:t>Daily Questions and Answers hour: </a:t>
            </a:r>
            <a:r>
              <a:rPr lang="en-NL" sz="1600" dirty="0"/>
              <a:t>Just me (and maybe sometimes) Nitin answering questions from 16:00 till 17:00.</a:t>
            </a:r>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poster each </a:t>
            </a:r>
            <a:r>
              <a:rPr lang="en-NL" sz="1600" dirty="0" err="1"/>
              <a:t>datalab</a:t>
            </a:r>
            <a:r>
              <a:rPr lang="en-NL" sz="1600" dirty="0"/>
              <a:t> day.</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pic>
        <p:nvPicPr>
          <p:cNvPr id="1026" name="Picture 2" descr="swirl: Learn R, in R.">
            <a:extLst>
              <a:ext uri="{FF2B5EF4-FFF2-40B4-BE49-F238E27FC236}">
                <a16:creationId xmlns:a16="http://schemas.microsoft.com/office/drawing/2014/main" id="{7C4C220D-17B4-4E83-BC50-7AEDBFF2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30803"/>
            <a:ext cx="2882900" cy="94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Practical Info</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If you downloaded the project brief to your laptop, there’s an updated on </a:t>
            </a:r>
            <a:r>
              <a:rPr lang="en-NL" sz="1600" b="1" dirty="0" err="1"/>
              <a:t>on</a:t>
            </a:r>
            <a:r>
              <a:rPr lang="en-NL" sz="1600" b="1" dirty="0"/>
              <a:t> Microsoft Teams.</a:t>
            </a:r>
          </a:p>
          <a:p>
            <a:pPr marL="0" indent="0">
              <a:buNone/>
            </a:pPr>
            <a:endParaRPr lang="en-NL" sz="1600" b="1" dirty="0"/>
          </a:p>
          <a:p>
            <a:pPr marL="0" indent="0">
              <a:buNone/>
            </a:pPr>
            <a:r>
              <a:rPr lang="en-NL" sz="1600" b="1" dirty="0"/>
              <a:t>This is because there has been a slight update to the course material for Data Science 1 since the 2nd of September. We made the course more manageable essentially.</a:t>
            </a:r>
          </a:p>
          <a:p>
            <a:pPr marL="0" indent="0">
              <a:buNone/>
            </a:pPr>
            <a:endParaRPr lang="en-NL" sz="1600" b="1" u="sng" dirty="0"/>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235722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3961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 (save the deploy step):</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during each </a:t>
            </a:r>
            <a:r>
              <a:rPr lang="en-NL" sz="1600" dirty="0" err="1">
                <a:solidFill>
                  <a:srgbClr val="000000"/>
                </a:solidFill>
                <a:latin typeface="Calibri"/>
              </a:rPr>
              <a:t>datalab</a:t>
            </a:r>
            <a:r>
              <a:rPr lang="en-NL" sz="1600" dirty="0">
                <a:solidFill>
                  <a:srgbClr val="000000"/>
                </a:solidFill>
                <a:latin typeface="Calibri"/>
              </a:rPr>
              <a:t> day, they can be discussed at the end of the day at 16:00 for immediate feedback!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18850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554911" cy="827872"/>
          </a:xfrm>
        </p:spPr>
        <p:txBody>
          <a:bodyPr/>
          <a:lstStyle/>
          <a:p>
            <a:r>
              <a:rPr lang="en-US" dirty="0"/>
              <a:t>Intro</a:t>
            </a:r>
            <a:r>
              <a:rPr lang="en-NL" dirty="0"/>
              <a:t> Lecturers: Nitin Bhushan</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2135961"/>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NL" sz="1200" dirty="0">
                <a:solidFill>
                  <a:schemeClr val="accent1"/>
                </a:solidFill>
              </a:rPr>
              <a:t>Qualifications?</a:t>
            </a:r>
          </a:p>
          <a:p>
            <a:pPr marL="228600" indent="-228600">
              <a:buFont typeface="+mj-lt"/>
              <a:buAutoNum type="arabicPeriod"/>
            </a:pPr>
            <a:r>
              <a:rPr lang="en-NL" sz="1200" dirty="0">
                <a:solidFill>
                  <a:schemeClr val="accent1"/>
                </a:solidFill>
              </a:rPr>
              <a:t>Portfolio and work experience</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pPr marL="0" indent="0">
              <a:buNone/>
            </a:pPr>
            <a:endParaRPr lang="en-NL" sz="1200" dirty="0">
              <a:solidFill>
                <a:schemeClr val="accent1"/>
              </a:solidFill>
            </a:endParaRPr>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4F3B887-F9A2-44DF-BA27-89279CD5DCCF}"/>
              </a:ext>
            </a:extLst>
          </p:cNvPr>
          <p:cNvSpPr txBox="1">
            <a:spLocks/>
          </p:cNvSpPr>
          <p:nvPr/>
        </p:nvSpPr>
        <p:spPr>
          <a:xfrm>
            <a:off x="5118009" y="3260931"/>
            <a:ext cx="3080754" cy="2135961"/>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Hobbies</a:t>
            </a:r>
          </a:p>
          <a:p>
            <a:pPr marL="228600" indent="-228600">
              <a:buFont typeface="Arial" panose="020B0604020202020204" pitchFamily="34" charset="0"/>
              <a:buAutoNum type="arabicParenBoth"/>
            </a:pPr>
            <a:endParaRPr lang="en-US" sz="1200" dirty="0"/>
          </a:p>
        </p:txBody>
      </p:sp>
    </p:spTree>
    <p:extLst>
      <p:ext uri="{BB962C8B-B14F-4D97-AF65-F5344CB8AC3E}">
        <p14:creationId xmlns:p14="http://schemas.microsoft.com/office/powerpoint/2010/main" val="326925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a:xfrm>
            <a:off x="1169988" y="1077746"/>
            <a:ext cx="7631112" cy="3437994"/>
          </a:xfrm>
        </p:spPr>
        <p:txBody>
          <a:bodyPr/>
          <a:lstStyle/>
          <a:p>
            <a:pPr marL="0" indent="0">
              <a:buNone/>
            </a:pPr>
            <a:r>
              <a:rPr lang="en-NL" sz="2200" dirty="0"/>
              <a:t>Ask me now or later today from 16:00 till 17:00 every weekday on Microsoft Teams; or during </a:t>
            </a:r>
            <a:r>
              <a:rPr lang="en-NL" sz="2200" dirty="0" err="1"/>
              <a:t>Datalab</a:t>
            </a:r>
            <a:r>
              <a:rPr lang="en-NL" sz="2200" dirty="0"/>
              <a:t>.</a:t>
            </a:r>
          </a:p>
          <a:p>
            <a:pPr marL="0" indent="0">
              <a:buNone/>
            </a:pPr>
            <a:endParaRPr lang="en-NL" sz="2200" dirty="0"/>
          </a:p>
          <a:p>
            <a:pPr marL="0" indent="0">
              <a:buNone/>
            </a:pPr>
            <a:r>
              <a:rPr lang="en-NL" sz="2200" dirty="0"/>
              <a:t>For pressing matters, personal issues, or problems which need to be fixed ASAP; you can also e-mail me at: </a:t>
            </a:r>
            <a:r>
              <a:rPr lang="en-GB" sz="2200" dirty="0">
                <a:hlinkClick r:id="rId2"/>
              </a:rPr>
              <a:t>H</a:t>
            </a:r>
            <a:r>
              <a:rPr lang="en-NL" sz="2200" dirty="0">
                <a:hlinkClick r:id="rId2"/>
              </a:rPr>
              <a:t>eijligers.b@buas.nl</a:t>
            </a:r>
            <a:r>
              <a:rPr lang="en-NL" sz="2200" dirty="0"/>
              <a:t> </a:t>
            </a:r>
          </a:p>
          <a:p>
            <a:pPr marL="0" indent="0">
              <a:buNone/>
            </a:pPr>
            <a:endParaRPr lang="en-NL" sz="2200" dirty="0"/>
          </a:p>
          <a:p>
            <a:pPr marL="0" indent="0">
              <a:buNone/>
            </a:pPr>
            <a:r>
              <a:rPr lang="en-NL" sz="2200" dirty="0"/>
              <a:t>I usually respond fast; but I do have 2 jobs remember... :P</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Tree>
    <p:extLst>
      <p:ext uri="{BB962C8B-B14F-4D97-AF65-F5344CB8AC3E}">
        <p14:creationId xmlns:p14="http://schemas.microsoft.com/office/powerpoint/2010/main" val="409776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31</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NL" sz="3200" dirty="0"/>
              <a:t>Otherwise, type in: </a:t>
            </a:r>
            <a:r>
              <a:rPr lang="en-US" sz="3200" u="sng" dirty="0">
                <a:highlight>
                  <a:srgbClr val="FFFF00"/>
                </a:highlight>
              </a:rPr>
              <a:t>adsai.buas.nl</a:t>
            </a:r>
            <a:r>
              <a:rPr lang="en-NL" sz="3200" u="sng" dirty="0">
                <a:highlight>
                  <a:srgbClr val="FFFF00"/>
                </a:highlight>
              </a:rPr>
              <a:t> </a:t>
            </a:r>
            <a:endParaRPr lang="en-US" sz="3200" u="sng" dirty="0">
              <a:highlight>
                <a:srgbClr val="FFFF00"/>
              </a:highlight>
            </a:endParaRPr>
          </a:p>
        </p:txBody>
      </p:sp>
    </p:spTree>
    <p:extLst>
      <p:ext uri="{BB962C8B-B14F-4D97-AF65-F5344CB8AC3E}">
        <p14:creationId xmlns:p14="http://schemas.microsoft.com/office/powerpoint/2010/main" val="274430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3522663"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 Data Science Competency Framework;</a:t>
            </a:r>
          </a:p>
          <a:p>
            <a:pPr marL="0" indent="0">
              <a:buNone/>
            </a:pPr>
            <a:r>
              <a:rPr lang="en-NL" sz="1200" dirty="0"/>
              <a:t>as proposed by the European Union.</a:t>
            </a:r>
          </a:p>
          <a:p>
            <a:pPr marL="0" indent="0">
              <a:buNone/>
            </a:pPr>
            <a:endParaRPr lang="en-NL" sz="1200" dirty="0"/>
          </a:p>
          <a:p>
            <a:pPr marL="0" indent="0">
              <a:buNone/>
            </a:pPr>
            <a:r>
              <a:rPr lang="en-NL" sz="1200" dirty="0"/>
              <a:t>This will set the </a:t>
            </a:r>
            <a:r>
              <a:rPr lang="en-NL" sz="1200" dirty="0" err="1"/>
              <a:t>rythms</a:t>
            </a:r>
            <a:r>
              <a:rPr lang="en-NL" sz="1200" dirty="0"/>
              <a:t> of your blocks and projects.</a:t>
            </a:r>
          </a:p>
          <a:p>
            <a:pPr marL="0" indent="0">
              <a:buNone/>
            </a:pPr>
            <a:r>
              <a:rPr lang="en-NL" sz="1200" dirty="0"/>
              <a:t>Block A: High-level perspective on entire cycle</a:t>
            </a:r>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(or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spTree>
    <p:extLst>
      <p:ext uri="{BB962C8B-B14F-4D97-AF65-F5344CB8AC3E}">
        <p14:creationId xmlns:p14="http://schemas.microsoft.com/office/powerpoint/2010/main" val="23653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it’s relationship and it’s place in the world.</a:t>
            </a:r>
          </a:p>
          <a:p>
            <a:pPr marL="0" indent="0" algn="ctr">
              <a:buNone/>
            </a:pPr>
            <a:endParaRPr lang="en-NL" sz="1200" dirty="0">
              <a:solidFill>
                <a:schemeClr val="accent1"/>
              </a:solidFill>
              <a:ea typeface="Open Sans Light"/>
              <a:cs typeface="Open Sans Light"/>
            </a:endParaRPr>
          </a:p>
          <a:p>
            <a:pPr marL="0" indent="0" algn="ctr">
              <a:buNone/>
            </a:pPr>
            <a:r>
              <a:rPr lang="en-NL" sz="1200" dirty="0">
                <a:solidFill>
                  <a:schemeClr val="accent1"/>
                </a:solidFill>
                <a:ea typeface="Open Sans Light"/>
                <a:cs typeface="Open Sans Light"/>
              </a:rPr>
              <a:t>Here we see an obelisk</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buFont typeface="Arial" panose="020B0604020202020204" pitchFamily="34" charset="0"/>
              <a:buNone/>
            </a:pPr>
            <a:r>
              <a:rPr lang="en-NL" sz="1200" dirty="0">
                <a:solidFill>
                  <a:schemeClr val="accent1"/>
                </a:solidFill>
                <a:ea typeface="Open Sans Light"/>
                <a:cs typeface="Open Sans Light"/>
              </a:rPr>
              <a:t>Pre-historic: Dog-Dog-Dog</a:t>
            </a:r>
          </a:p>
          <a:p>
            <a:pPr marL="0" indent="0">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1855</Words>
  <Application>Microsoft Office PowerPoint</Application>
  <PresentationFormat>On-screen Show (16:9)</PresentationFormat>
  <Paragraphs>303</Paragraphs>
  <Slides>31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Intro Lecturers: Bram Heijligers</vt:lpstr>
      <vt:lpstr>Intro Lecturers: Nitin Bhushan</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vt:lpstr>
      <vt:lpstr>Bram in data</vt:lpstr>
      <vt:lpstr>Bram in data</vt:lpstr>
      <vt:lpstr>Bram in data</vt:lpstr>
      <vt:lpstr>Cool, but what about non-objects?</vt:lpstr>
      <vt:lpstr>How do we describe phenomena?</vt:lpstr>
      <vt:lpstr>How do we describe phenomena?</vt:lpstr>
      <vt:lpstr>Phenomena quantified</vt:lpstr>
      <vt:lpstr>What about COVID-19 Spreading Phenomena?</vt:lpstr>
      <vt:lpstr>How do we do all this?</vt:lpstr>
      <vt:lpstr>Educational Approach</vt:lpstr>
      <vt:lpstr>Course Approach</vt:lpstr>
      <vt:lpstr>Course Approach</vt:lpstr>
      <vt:lpstr>Practical Info</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253</cp:revision>
  <cp:lastPrinted>2021-03-18T10:34:55Z</cp:lastPrinted>
  <dcterms:created xsi:type="dcterms:W3CDTF">2020-04-07T10:08:32Z</dcterms:created>
  <dcterms:modified xsi:type="dcterms:W3CDTF">2021-09-20T06:29:59Z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